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6" r:id="rId3"/>
    <p:sldId id="257" r:id="rId4"/>
    <p:sldId id="258" r:id="rId5"/>
    <p:sldId id="263" r:id="rId6"/>
    <p:sldId id="259" r:id="rId7"/>
    <p:sldId id="262" r:id="rId8"/>
    <p:sldId id="260" r:id="rId9"/>
    <p:sldId id="264" r:id="rId10"/>
    <p:sldId id="261"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2" Type="http://schemas.openxmlformats.org/officeDocument/2006/relationships/slide" Target="slides/slide1.xml" /><Relationship Id="rId16"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heme" Target="theme/theme1.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60DBB0C-708C-4CAA-9F2B-0F773F431B65}" type="datetimeFigureOut">
              <a:rPr lang="en-US" smtClean="0"/>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B6AFDD-78B7-4D7F-B47E-AB98B6DBBEE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0DBB0C-708C-4CAA-9F2B-0F773F431B65}" type="datetimeFigureOut">
              <a:rPr lang="en-US" smtClean="0"/>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B6AFDD-78B7-4D7F-B47E-AB98B6DBBEE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0DBB0C-708C-4CAA-9F2B-0F773F431B65}" type="datetimeFigureOut">
              <a:rPr lang="en-US" smtClean="0"/>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B6AFDD-78B7-4D7F-B47E-AB98B6DBBEE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0DBB0C-708C-4CAA-9F2B-0F773F431B65}" type="datetimeFigureOut">
              <a:rPr lang="en-US" smtClean="0"/>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B6AFDD-78B7-4D7F-B47E-AB98B6DBBEE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0DBB0C-708C-4CAA-9F2B-0F773F431B65}" type="datetimeFigureOut">
              <a:rPr lang="en-US" smtClean="0"/>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B6AFDD-78B7-4D7F-B47E-AB98B6DBBEE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60DBB0C-708C-4CAA-9F2B-0F773F431B65}" type="datetimeFigureOut">
              <a:rPr lang="en-US" smtClean="0"/>
              <a:t>4/8/2023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B6AFDD-78B7-4D7F-B47E-AB98B6DBBEE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60DBB0C-708C-4CAA-9F2B-0F773F431B65}" type="datetimeFigureOut">
              <a:rPr lang="en-US" smtClean="0"/>
              <a:t>4/8/2023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B6AFDD-78B7-4D7F-B47E-AB98B6DBBEE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60DBB0C-708C-4CAA-9F2B-0F773F431B65}" type="datetimeFigureOut">
              <a:rPr lang="en-US" smtClean="0"/>
              <a:t>4/8/2023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B6AFDD-78B7-4D7F-B47E-AB98B6DBBEE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DBB0C-708C-4CAA-9F2B-0F773F431B65}" type="datetimeFigureOut">
              <a:rPr lang="en-US" smtClean="0"/>
              <a:t>4/8/2023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B6AFDD-78B7-4D7F-B47E-AB98B6DBBEE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0DBB0C-708C-4CAA-9F2B-0F773F431B65}" type="datetimeFigureOut">
              <a:rPr lang="en-US" smtClean="0"/>
              <a:t>4/8/2023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B6AFDD-78B7-4D7F-B47E-AB98B6DBBEE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0DBB0C-708C-4CAA-9F2B-0F773F431B65}" type="datetimeFigureOut">
              <a:rPr lang="en-US" smtClean="0"/>
              <a:t>4/8/2023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B6AFDD-78B7-4D7F-B47E-AB98B6DBBEE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0DBB0C-708C-4CAA-9F2B-0F773F431B65}" type="datetimeFigureOut">
              <a:rPr lang="en-US" smtClean="0"/>
              <a:t>4/8/2023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B6AFDD-78B7-4D7F-B47E-AB98B6DBBEE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Malayalam" TargetMode="External" /><Relationship Id="rId2" Type="http://schemas.openxmlformats.org/officeDocument/2006/relationships/hyperlink" Target="https://en.wikipedia.org/wiki/English_language" TargetMode="External" /><Relationship Id="rId1" Type="http://schemas.openxmlformats.org/officeDocument/2006/relationships/slideLayout" Target="../slideLayouts/slideLayout2.xml" /><Relationship Id="rId6" Type="http://schemas.openxmlformats.org/officeDocument/2006/relationships/hyperlink" Target="https://en.wikipedia.org/wiki/Pune" TargetMode="External" /><Relationship Id="rId5" Type="http://schemas.openxmlformats.org/officeDocument/2006/relationships/hyperlink" Target="https://en.wikipedia.org/wiki/Iconoclasm" TargetMode="External" /><Relationship Id="rId4" Type="http://schemas.openxmlformats.org/officeDocument/2006/relationships/hyperlink" Target="https://en.wikipedia.org/wiki/Kerala" TargetMode="External" /></Relationships>
</file>

<file path=ppt/slides/_rels/slide5.xml.rels><?xml version="1.0" encoding="UTF-8" standalone="yes"?>
<Relationships xmlns="http://schemas.openxmlformats.org/package/2006/relationships"><Relationship Id="rId2" Type="http://schemas.openxmlformats.org/officeDocument/2006/relationships/hyperlink" Target="http://englishsummary.com/course/kamala-das-biography/" TargetMode="Externa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hyperlink" Target="https://www.poetrynook.com/poet/kamala-das" TargetMode="External" /><Relationship Id="rId1" Type="http://schemas.openxmlformats.org/officeDocument/2006/relationships/slideLayout" Target="../slideLayouts/slideLayout2.xml" /><Relationship Id="rId5" Type="http://schemas.openxmlformats.org/officeDocument/2006/relationships/image" Target="../media/image4.jpeg" /><Relationship Id="rId4" Type="http://schemas.openxmlformats.org/officeDocument/2006/relationships/image" Target="../media/image3.jpeg"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hyperlink" Target="http://englishsummary.com/lesson/kamala-das-poetry-characteristics/" TargetMode="External" /><Relationship Id="rId2" Type="http://schemas.openxmlformats.org/officeDocument/2006/relationships/hyperlink" Target="https://englishnotes.com/bring-out-the-nostalgic-elements-in-the-poem-my-grandmothers-house/" TargetMode="Externa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0A052-3F32-2C54-AD85-1EFAA049313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2C2D2B4-2339-1032-D87E-663D7B408CAD}"/>
              </a:ext>
            </a:extLst>
          </p:cNvPr>
          <p:cNvSpPr>
            <a:spLocks noGrp="1"/>
          </p:cNvSpPr>
          <p:nvPr>
            <p:ph idx="1"/>
          </p:nvPr>
        </p:nvSpPr>
        <p:spPr>
          <a:xfrm>
            <a:off x="457200" y="1600200"/>
            <a:ext cx="7476033" cy="4525963"/>
          </a:xfrm>
        </p:spPr>
        <p:txBody>
          <a:bodyPr/>
          <a:lstStyle/>
          <a:p>
            <a:r>
              <a:rPr lang="en-US" dirty="0"/>
              <a:t>G.L. CHRISTINA MARTHA
Assistant professor
Department of English 
Jamal Mohamed college
Poem : My Grandmother’s House by  Kamala Das
Poetry and Drama UG</a:t>
            </a:r>
          </a:p>
          <a:p>
            <a:endParaRPr lang="en-US" dirty="0"/>
          </a:p>
        </p:txBody>
      </p:sp>
    </p:spTree>
    <p:extLst>
      <p:ext uri="{BB962C8B-B14F-4D97-AF65-F5344CB8AC3E}">
        <p14:creationId xmlns:p14="http://schemas.microsoft.com/office/powerpoint/2010/main" val="1263649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chemeClr val="bg1">
              <a:lumMod val="85000"/>
            </a:schemeClr>
          </a:solidFill>
        </p:spPr>
        <p:txBody>
          <a:bodyPr/>
          <a:lstStyle/>
          <a:p>
            <a:pPr>
              <a:buNone/>
            </a:pPr>
            <a:r>
              <a:rPr lang="en-US" dirty="0"/>
              <a:t>	</a:t>
            </a:r>
            <a:r>
              <a:rPr lang="en-US" b="1" dirty="0">
                <a:solidFill>
                  <a:srgbClr val="FF00FF"/>
                </a:solidFill>
              </a:rPr>
              <a:t>Dog…you cannot believe, darling,</a:t>
            </a:r>
          </a:p>
          <a:p>
            <a:pPr>
              <a:buNone/>
            </a:pPr>
            <a:br>
              <a:rPr lang="en-US" b="1" dirty="0">
                <a:solidFill>
                  <a:srgbClr val="FF00FF"/>
                </a:solidFill>
              </a:rPr>
            </a:br>
            <a:r>
              <a:rPr lang="en-US" b="1" dirty="0">
                <a:solidFill>
                  <a:srgbClr val="FF00FF"/>
                </a:solidFill>
              </a:rPr>
              <a:t>Can you, that I lived in such a house and</a:t>
            </a:r>
          </a:p>
          <a:p>
            <a:pPr>
              <a:buNone/>
            </a:pPr>
            <a:br>
              <a:rPr lang="en-US" b="1" dirty="0">
                <a:solidFill>
                  <a:srgbClr val="FF00FF"/>
                </a:solidFill>
              </a:rPr>
            </a:br>
            <a:r>
              <a:rPr lang="en-US" b="1" dirty="0">
                <a:solidFill>
                  <a:srgbClr val="FF00FF"/>
                </a:solidFill>
              </a:rPr>
              <a:t>Was proud, and loved…. I who have lost</a:t>
            </a:r>
          </a:p>
          <a:p>
            <a:pPr>
              <a:buNone/>
            </a:pPr>
            <a:br>
              <a:rPr lang="en-US" b="1" dirty="0">
                <a:solidFill>
                  <a:srgbClr val="FF00FF"/>
                </a:solidFill>
              </a:rPr>
            </a:br>
            <a:r>
              <a:rPr lang="en-US" b="1" dirty="0">
                <a:solidFill>
                  <a:srgbClr val="FF00FF"/>
                </a:solidFill>
              </a:rPr>
              <a:t>My way and beg now at strangers' doors to</a:t>
            </a:r>
          </a:p>
          <a:p>
            <a:pPr>
              <a:buNone/>
            </a:pPr>
            <a:br>
              <a:rPr lang="en-US" b="1" dirty="0">
                <a:solidFill>
                  <a:srgbClr val="FF00FF"/>
                </a:solidFill>
              </a:rPr>
            </a:br>
            <a:r>
              <a:rPr lang="en-US" b="1" dirty="0">
                <a:solidFill>
                  <a:srgbClr val="FF00FF"/>
                </a:solidFill>
              </a:rPr>
              <a:t>Receive love, at least in small change?</a:t>
            </a:r>
          </a:p>
        </p:txBody>
      </p:sp>
      <p:pic>
        <p:nvPicPr>
          <p:cNvPr id="4" name="Picture 3" descr="RJ2015 I Beg You - Mainstage Center for the Arts"/>
          <p:cNvPicPr/>
          <p:nvPr/>
        </p:nvPicPr>
        <p:blipFill>
          <a:blip r:embed="rId2" cstate="print"/>
          <a:srcRect/>
          <a:stretch>
            <a:fillRect/>
          </a:stretch>
        </p:blipFill>
        <p:spPr bwMode="auto">
          <a:xfrm>
            <a:off x="6934200" y="4114800"/>
            <a:ext cx="1828800" cy="2109222"/>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chemeClr val="accent6">
              <a:lumMod val="20000"/>
              <a:lumOff val="80000"/>
            </a:schemeClr>
          </a:solidFill>
        </p:spPr>
        <p:txBody>
          <a:bodyPr/>
          <a:lstStyle/>
          <a:p>
            <a:pPr algn="ctr" fontAlgn="base">
              <a:buNone/>
            </a:pPr>
            <a:r>
              <a:rPr lang="en-US" b="1" dirty="0">
                <a:solidFill>
                  <a:srgbClr val="C00000"/>
                </a:solidFill>
              </a:rPr>
              <a:t>Begging for Love</a:t>
            </a:r>
          </a:p>
          <a:p>
            <a:pPr fontAlgn="base"/>
            <a:r>
              <a:rPr lang="en-US" b="1" dirty="0">
                <a:solidFill>
                  <a:srgbClr val="0070C0"/>
                </a:solidFill>
              </a:rPr>
              <a:t>In the final lines, the poet is in conversation probably with her husband or her readers. The poet says that one won’t believe that she had some of the best memories of her grandmother’s house and she is quite proud of it.</a:t>
            </a:r>
          </a:p>
          <a:p>
            <a:pPr fontAlgn="base"/>
            <a:r>
              <a:rPr lang="en-US" b="1" dirty="0">
                <a:solidFill>
                  <a:srgbClr val="0070C0"/>
                </a:solidFill>
              </a:rPr>
              <a:t>Now that she has lost her grandmother, she begs at strangers’ doors for love. She knows well that you won’t be able to get that much love but she still hopes for at least a part of it.</a:t>
            </a:r>
          </a:p>
          <a:p>
            <a:pPr fontAlgn="base"/>
            <a:r>
              <a:rPr lang="en-US" b="1" dirty="0">
                <a:solidFill>
                  <a:srgbClr val="0070C0"/>
                </a:solidFill>
              </a:rPr>
              <a:t>Hence the poet ends with hope and despair. </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20D8D-05B6-0EE8-DA6B-E94C01CDA67D}"/>
              </a:ext>
            </a:extLst>
          </p:cNvPr>
          <p:cNvSpPr>
            <a:spLocks noGrp="1"/>
          </p:cNvSpPr>
          <p:nvPr>
            <p:ph type="title"/>
          </p:nvPr>
        </p:nvSpPr>
        <p:spPr/>
        <p:txBody>
          <a:bodyPr/>
          <a:lstStyle/>
          <a:p>
            <a:endParaRPr lang="en-US"/>
          </a:p>
        </p:txBody>
      </p:sp>
      <p:sp>
        <p:nvSpPr>
          <p:cNvPr id="3" name="Subtitle 2"/>
          <p:cNvSpPr>
            <a:spLocks noGrp="1"/>
          </p:cNvSpPr>
          <p:nvPr>
            <p:ph idx="1"/>
          </p:nvPr>
        </p:nvSpPr>
        <p:spPr>
          <a:solidFill>
            <a:schemeClr val="bg2">
              <a:lumMod val="90000"/>
            </a:schemeClr>
          </a:solidFill>
        </p:spPr>
        <p:txBody>
          <a:bodyPr>
            <a:normAutofit fontScale="92500" lnSpcReduction="20000"/>
          </a:bodyPr>
          <a:lstStyle/>
          <a:p>
            <a:r>
              <a:rPr lang="en-US" sz="8800" b="1" dirty="0">
                <a:solidFill>
                  <a:srgbClr val="00B0F0"/>
                </a:solidFill>
              </a:rPr>
              <a:t>MY GRANDMOTHER’S HOUSE</a:t>
            </a:r>
          </a:p>
          <a:p>
            <a:r>
              <a:rPr lang="en-US" sz="8800" b="1" dirty="0">
                <a:solidFill>
                  <a:srgbClr val="00B050"/>
                </a:solidFill>
              </a:rPr>
              <a:t>- </a:t>
            </a:r>
            <a:r>
              <a:rPr lang="en-US" sz="6000" b="1" dirty="0">
                <a:solidFill>
                  <a:srgbClr val="00B050"/>
                </a:solidFill>
              </a:rPr>
              <a:t>KAMALA DAS</a:t>
            </a:r>
            <a:endParaRPr lang="en-US" sz="8800" b="1" dirty="0">
              <a:solidFill>
                <a:srgbClr val="00B05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कमला दास उर्फ कमला सुरैया जीवन परिचय | Kamala Das AKA Kamala Suraiya  Biography In Hindi HD - YouTube"/>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 name="TextBox 4"/>
          <p:cNvSpPr txBox="1"/>
          <p:nvPr/>
        </p:nvSpPr>
        <p:spPr>
          <a:xfrm>
            <a:off x="762000" y="1600200"/>
            <a:ext cx="2368534" cy="646331"/>
          </a:xfrm>
          <a:prstGeom prst="rect">
            <a:avLst/>
          </a:prstGeom>
          <a:noFill/>
        </p:spPr>
        <p:txBody>
          <a:bodyPr wrap="none" rtlCol="0">
            <a:spAutoFit/>
          </a:bodyPr>
          <a:lstStyle/>
          <a:p>
            <a:r>
              <a:rPr lang="en-US" sz="3600" b="1" dirty="0">
                <a:solidFill>
                  <a:srgbClr val="FF0000"/>
                </a:solidFill>
              </a:rPr>
              <a:t>Kamala das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chemeClr val="tx2">
              <a:lumMod val="20000"/>
              <a:lumOff val="80000"/>
            </a:schemeClr>
          </a:solidFill>
        </p:spPr>
        <p:txBody>
          <a:bodyPr/>
          <a:lstStyle/>
          <a:p>
            <a:pPr algn="ctr">
              <a:buNone/>
            </a:pPr>
            <a:r>
              <a:rPr lang="en-US" b="1" dirty="0">
                <a:solidFill>
                  <a:srgbClr val="FF0000"/>
                </a:solidFill>
              </a:rPr>
              <a:t>INTRODUCTION</a:t>
            </a:r>
          </a:p>
          <a:p>
            <a:pPr>
              <a:buNone/>
            </a:pPr>
            <a:r>
              <a:rPr lang="en-US" b="1" dirty="0">
                <a:solidFill>
                  <a:srgbClr val="0000FF"/>
                </a:solidFill>
              </a:rPr>
              <a:t>Kamala </a:t>
            </a:r>
            <a:r>
              <a:rPr lang="en-US" b="1" dirty="0" err="1">
                <a:solidFill>
                  <a:srgbClr val="0000FF"/>
                </a:solidFill>
              </a:rPr>
              <a:t>Surayya</a:t>
            </a:r>
            <a:r>
              <a:rPr lang="en-US" b="1" dirty="0">
                <a:solidFill>
                  <a:srgbClr val="0000FF"/>
                </a:solidFill>
              </a:rPr>
              <a:t> (born Kamala; 31 March 1934 – 31 May 2009), popularly known by her one-time pen name </a:t>
            </a:r>
            <a:r>
              <a:rPr lang="en-US" b="1" dirty="0" err="1">
                <a:solidFill>
                  <a:srgbClr val="0000FF"/>
                </a:solidFill>
              </a:rPr>
              <a:t>Madhavikutty</a:t>
            </a:r>
            <a:r>
              <a:rPr lang="en-US" b="1" dirty="0">
                <a:solidFill>
                  <a:srgbClr val="0000FF"/>
                </a:solidFill>
              </a:rPr>
              <a:t> and married name Kamala Das, was an Indian poet in </a:t>
            </a:r>
            <a:r>
              <a:rPr lang="en-US" b="1" dirty="0">
                <a:solidFill>
                  <a:srgbClr val="0000FF"/>
                </a:solidFill>
                <a:hlinkClick r:id="rId2" tooltip="English language"/>
              </a:rPr>
              <a:t>English</a:t>
            </a:r>
            <a:r>
              <a:rPr lang="en-US" b="1" dirty="0">
                <a:solidFill>
                  <a:srgbClr val="0000FF"/>
                </a:solidFill>
              </a:rPr>
              <a:t> as well as an author in </a:t>
            </a:r>
            <a:r>
              <a:rPr lang="en-US" b="1" dirty="0">
                <a:solidFill>
                  <a:srgbClr val="0000FF"/>
                </a:solidFill>
                <a:hlinkClick r:id="rId3" tooltip="Malayalam"/>
              </a:rPr>
              <a:t>Malayalam</a:t>
            </a:r>
            <a:r>
              <a:rPr lang="en-US" b="1" dirty="0">
                <a:solidFill>
                  <a:srgbClr val="0000FF"/>
                </a:solidFill>
              </a:rPr>
              <a:t> from </a:t>
            </a:r>
            <a:r>
              <a:rPr lang="en-US" b="1" dirty="0">
                <a:solidFill>
                  <a:srgbClr val="0000FF"/>
                </a:solidFill>
                <a:hlinkClick r:id="rId4" tooltip="Kerala"/>
              </a:rPr>
              <a:t>Kerala</a:t>
            </a:r>
            <a:r>
              <a:rPr lang="en-US" b="1" dirty="0">
                <a:solidFill>
                  <a:srgbClr val="0000FF"/>
                </a:solidFill>
              </a:rPr>
              <a:t>, India. Her popularity in Kerala is based chiefly on her short stories and autobiography. Her open and honest treatment of female sexuality, free from any sense of guilt, infused her writing with power and she got hope after freedom, but also marked her as an </a:t>
            </a:r>
            <a:r>
              <a:rPr lang="en-US" b="1" dirty="0">
                <a:solidFill>
                  <a:srgbClr val="0000FF"/>
                </a:solidFill>
                <a:hlinkClick r:id="rId5" tooltip="Iconoclasm"/>
              </a:rPr>
              <a:t>iconoclast</a:t>
            </a:r>
            <a:r>
              <a:rPr lang="en-US" b="1" dirty="0">
                <a:solidFill>
                  <a:srgbClr val="0000FF"/>
                </a:solidFill>
              </a:rPr>
              <a:t> in her generation. On 31 May 2009, aged 75, she died at a hospital in </a:t>
            </a:r>
            <a:r>
              <a:rPr lang="en-US" b="1" dirty="0" err="1">
                <a:solidFill>
                  <a:srgbClr val="0000FF"/>
                </a:solidFill>
                <a:hlinkClick r:id="rId6" tooltip="Pune"/>
              </a:rPr>
              <a:t>Pune</a:t>
            </a:r>
            <a:r>
              <a:rPr lang="en-US" b="1" dirty="0">
                <a:solidFill>
                  <a:srgbClr val="0000FF"/>
                </a:solidFill>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chemeClr val="accent2">
              <a:lumMod val="20000"/>
              <a:lumOff val="80000"/>
            </a:schemeClr>
          </a:solidFill>
        </p:spPr>
        <p:txBody>
          <a:bodyPr>
            <a:normAutofit/>
          </a:bodyPr>
          <a:lstStyle/>
          <a:p>
            <a:pPr algn="ctr" fontAlgn="base">
              <a:buNone/>
            </a:pPr>
            <a:r>
              <a:rPr lang="en-US" sz="4000" b="1" dirty="0">
                <a:solidFill>
                  <a:srgbClr val="92D050"/>
                </a:solidFill>
              </a:rPr>
              <a:t>INTRODUCTION OF THE POEM</a:t>
            </a:r>
          </a:p>
          <a:p>
            <a:pPr fontAlgn="base"/>
            <a:r>
              <a:rPr lang="en-US" sz="4000" b="1" dirty="0">
                <a:solidFill>
                  <a:srgbClr val="C00000"/>
                </a:solidFill>
              </a:rPr>
              <a:t>The poem My Grandmother’s House is written by </a:t>
            </a:r>
            <a:r>
              <a:rPr lang="en-US" sz="4000" b="1" dirty="0">
                <a:solidFill>
                  <a:srgbClr val="C00000"/>
                </a:solidFill>
                <a:hlinkClick r:id="rId2"/>
              </a:rPr>
              <a:t>Kamala Das</a:t>
            </a:r>
            <a:r>
              <a:rPr lang="en-US" sz="4000" b="1" dirty="0">
                <a:solidFill>
                  <a:srgbClr val="C00000"/>
                </a:solidFill>
              </a:rPr>
              <a:t>. The poem has been written in the memory of her grandmother with whom she had spent her childhood.</a:t>
            </a:r>
          </a:p>
          <a:p>
            <a:pPr fontAlgn="base"/>
            <a:r>
              <a:rPr lang="en-US" sz="4000" b="1" dirty="0">
                <a:solidFill>
                  <a:srgbClr val="C00000"/>
                </a:solidFill>
              </a:rPr>
              <a:t>The poet considers those moments to be the best moments of her life and desires to get them. She also mourns their loss. </a:t>
            </a:r>
          </a:p>
          <a:p>
            <a:endParaRPr lang="en-US" b="1" dirty="0">
              <a:solidFill>
                <a:srgbClr val="C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chemeClr val="bg1">
              <a:lumMod val="85000"/>
            </a:schemeClr>
          </a:solidFill>
        </p:spPr>
        <p:txBody>
          <a:bodyPr>
            <a:normAutofit/>
          </a:bodyPr>
          <a:lstStyle/>
          <a:p>
            <a:pPr algn="ctr">
              <a:buNone/>
            </a:pPr>
            <a:r>
              <a:rPr lang="en-US" sz="4000" b="1" dirty="0">
                <a:solidFill>
                  <a:srgbClr val="FF0000"/>
                </a:solidFill>
              </a:rPr>
              <a:t>MY GRANDMOTHER'S HOUSE</a:t>
            </a:r>
          </a:p>
          <a:p>
            <a:pPr algn="ctr">
              <a:buNone/>
            </a:pPr>
            <a:r>
              <a:rPr lang="en-US" sz="4000" dirty="0">
                <a:solidFill>
                  <a:srgbClr val="FF0000"/>
                </a:solidFill>
              </a:rPr>
              <a:t>BY </a:t>
            </a:r>
            <a:r>
              <a:rPr lang="en-US" sz="4000" i="1" dirty="0">
                <a:solidFill>
                  <a:srgbClr val="FF0000"/>
                </a:solidFill>
                <a:hlinkClick r:id="rId2"/>
              </a:rPr>
              <a:t>KAMALA DAS</a:t>
            </a:r>
            <a:endParaRPr lang="en-US" sz="4000" dirty="0">
              <a:solidFill>
                <a:srgbClr val="FF0000"/>
              </a:solidFill>
            </a:endParaRPr>
          </a:p>
          <a:p>
            <a:pPr>
              <a:buNone/>
            </a:pPr>
            <a:r>
              <a:rPr lang="en-US" dirty="0"/>
              <a:t>	</a:t>
            </a:r>
            <a:r>
              <a:rPr lang="en-US" b="1" dirty="0">
                <a:solidFill>
                  <a:srgbClr val="FF00FF"/>
                </a:solidFill>
              </a:rPr>
              <a:t>There is a house now far away where once</a:t>
            </a:r>
          </a:p>
          <a:p>
            <a:pPr>
              <a:buNone/>
            </a:pPr>
            <a:br>
              <a:rPr lang="en-US" b="1" dirty="0">
                <a:solidFill>
                  <a:srgbClr val="FF00FF"/>
                </a:solidFill>
              </a:rPr>
            </a:br>
            <a:r>
              <a:rPr lang="en-US" b="1" dirty="0">
                <a:solidFill>
                  <a:srgbClr val="FF00FF"/>
                </a:solidFill>
              </a:rPr>
              <a:t>I received love……. That woman died,</a:t>
            </a:r>
          </a:p>
          <a:p>
            <a:pPr>
              <a:buNone/>
            </a:pPr>
            <a:r>
              <a:rPr lang="en-US" b="1" dirty="0">
                <a:solidFill>
                  <a:srgbClr val="FF00FF"/>
                </a:solidFill>
              </a:rPr>
              <a:t>				</a:t>
            </a:r>
            <a:br>
              <a:rPr lang="en-US" b="1" dirty="0">
                <a:solidFill>
                  <a:srgbClr val="FF00FF"/>
                </a:solidFill>
              </a:rPr>
            </a:br>
            <a:endParaRPr lang="en-US" b="1" dirty="0">
              <a:solidFill>
                <a:srgbClr val="FF00FF"/>
              </a:solidFill>
            </a:endParaRPr>
          </a:p>
          <a:p>
            <a:pPr>
              <a:buNone/>
            </a:pPr>
            <a:r>
              <a:rPr lang="en-US" b="1" dirty="0">
                <a:solidFill>
                  <a:srgbClr val="FF00FF"/>
                </a:solidFill>
              </a:rPr>
              <a:t>	The house withdrew into silence, snakes moved</a:t>
            </a:r>
          </a:p>
          <a:p>
            <a:pPr>
              <a:buNone/>
            </a:pPr>
            <a:br>
              <a:rPr lang="en-US" b="1" dirty="0">
                <a:solidFill>
                  <a:srgbClr val="FF00FF"/>
                </a:solidFill>
              </a:rPr>
            </a:br>
            <a:r>
              <a:rPr lang="en-US" b="1" dirty="0">
                <a:solidFill>
                  <a:srgbClr val="FF00FF"/>
                </a:solidFill>
              </a:rPr>
              <a:t>Among books, I was then too young</a:t>
            </a:r>
            <a:br>
              <a:rPr lang="en-US" dirty="0"/>
            </a:br>
            <a:endParaRPr lang="en-US" dirty="0"/>
          </a:p>
          <a:p>
            <a:endParaRPr lang="en-US" dirty="0"/>
          </a:p>
        </p:txBody>
      </p:sp>
      <p:pic>
        <p:nvPicPr>
          <p:cNvPr id="4" name="Picture 3" descr="Planning A 100 Year Old House Renovation | El Pipl Home Renovation and  Improvement Master"/>
          <p:cNvPicPr/>
          <p:nvPr/>
        </p:nvPicPr>
        <p:blipFill>
          <a:blip r:embed="rId3" cstate="print"/>
          <a:srcRect/>
          <a:stretch>
            <a:fillRect/>
          </a:stretch>
        </p:blipFill>
        <p:spPr bwMode="auto">
          <a:xfrm>
            <a:off x="7239000" y="2438400"/>
            <a:ext cx="1752600" cy="1238976"/>
          </a:xfrm>
          <a:prstGeom prst="rect">
            <a:avLst/>
          </a:prstGeom>
          <a:noFill/>
          <a:ln w="9525">
            <a:noFill/>
            <a:miter lim="800000"/>
            <a:headEnd/>
            <a:tailEnd/>
          </a:ln>
        </p:spPr>
      </p:pic>
      <p:pic>
        <p:nvPicPr>
          <p:cNvPr id="5" name="Picture 4" descr="72-year-old woman donates smartphone to help student attend virtual classes  | Kozhikode News | Manorama English"/>
          <p:cNvPicPr/>
          <p:nvPr/>
        </p:nvPicPr>
        <p:blipFill>
          <a:blip r:embed="rId4" cstate="print"/>
          <a:srcRect/>
          <a:stretch>
            <a:fillRect/>
          </a:stretch>
        </p:blipFill>
        <p:spPr bwMode="auto">
          <a:xfrm>
            <a:off x="2286000" y="3124200"/>
            <a:ext cx="1752600" cy="914400"/>
          </a:xfrm>
          <a:prstGeom prst="rect">
            <a:avLst/>
          </a:prstGeom>
          <a:noFill/>
          <a:ln w="9525">
            <a:noFill/>
            <a:miter lim="800000"/>
            <a:headEnd/>
            <a:tailEnd/>
          </a:ln>
        </p:spPr>
      </p:pic>
      <p:pic>
        <p:nvPicPr>
          <p:cNvPr id="6" name="Picture 5" descr="Types of Venomous Snakes | NIOSH | CDC"/>
          <p:cNvPicPr/>
          <p:nvPr/>
        </p:nvPicPr>
        <p:blipFill>
          <a:blip r:embed="rId5" cstate="print"/>
          <a:srcRect/>
          <a:stretch>
            <a:fillRect/>
          </a:stretch>
        </p:blipFill>
        <p:spPr bwMode="auto">
          <a:xfrm>
            <a:off x="6934200" y="5029200"/>
            <a:ext cx="1676400" cy="85280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chemeClr val="accent6">
              <a:lumMod val="20000"/>
              <a:lumOff val="80000"/>
            </a:schemeClr>
          </a:solidFill>
        </p:spPr>
        <p:txBody>
          <a:bodyPr>
            <a:normAutofit/>
          </a:bodyPr>
          <a:lstStyle/>
          <a:p>
            <a:pPr fontAlgn="base">
              <a:buNone/>
            </a:pPr>
            <a:r>
              <a:rPr lang="en-US" sz="2400" b="1" dirty="0">
                <a:solidFill>
                  <a:srgbClr val="C00000"/>
                </a:solidFill>
              </a:rPr>
              <a:t>Reminiscence (tending to remind one of something.)</a:t>
            </a:r>
          </a:p>
          <a:p>
            <a:pPr fontAlgn="base"/>
            <a:r>
              <a:rPr lang="en-US" sz="2800" b="1" dirty="0">
                <a:solidFill>
                  <a:srgbClr val="0070C0"/>
                </a:solidFill>
              </a:rPr>
              <a:t>At the beginning of the poem, the poet says that there is a home that is now very far from her where she received love. It was the house of her grandmother in which she spent the days of her childhood.</a:t>
            </a:r>
          </a:p>
          <a:p>
            <a:pPr fontAlgn="base"/>
            <a:r>
              <a:rPr lang="en-US" sz="2800" b="1" dirty="0">
                <a:solidFill>
                  <a:srgbClr val="0070C0"/>
                </a:solidFill>
              </a:rPr>
              <a:t>However, that woman, (her grandmother) is dead now and the home </a:t>
            </a:r>
            <a:r>
              <a:rPr lang="en-US" sz="2800" b="1" i="1" dirty="0">
                <a:solidFill>
                  <a:srgbClr val="0070C0"/>
                </a:solidFill>
              </a:rPr>
              <a:t>“withdrew in silence” </a:t>
            </a:r>
            <a:r>
              <a:rPr lang="en-US" sz="2800" b="1" dirty="0">
                <a:solidFill>
                  <a:srgbClr val="0070C0"/>
                </a:solidFill>
              </a:rPr>
              <a:t>i.e. is without any life because her grandmother was the very soul of it.</a:t>
            </a:r>
          </a:p>
          <a:p>
            <a:pPr fontAlgn="base"/>
            <a:r>
              <a:rPr lang="en-US" sz="2800" b="1" dirty="0">
                <a:solidFill>
                  <a:srgbClr val="0070C0"/>
                </a:solidFill>
              </a:rPr>
              <a:t>Grandmother also had books which she could not read as he was quite young and she would read stories for her (poet). But now the snakes are moving in those books. All these things made the house quite horrible and the poet </a:t>
            </a:r>
            <a:r>
              <a:rPr lang="en-US" sz="2800" b="1" i="1" dirty="0">
                <a:solidFill>
                  <a:srgbClr val="0070C0"/>
                </a:solidFill>
              </a:rPr>
              <a:t>“like the moon”</a:t>
            </a:r>
            <a:r>
              <a:rPr lang="en-US" sz="2800" b="1" dirty="0">
                <a:solidFill>
                  <a:srgbClr val="0070C0"/>
                </a:solidFill>
              </a:rPr>
              <a:t> i.e. quite unhappy. She is now without any life and warmth.</a:t>
            </a:r>
          </a:p>
          <a:p>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chemeClr val="bg1">
              <a:lumMod val="75000"/>
            </a:schemeClr>
          </a:solidFill>
        </p:spPr>
        <p:txBody>
          <a:bodyPr>
            <a:normAutofit lnSpcReduction="10000"/>
          </a:bodyPr>
          <a:lstStyle/>
          <a:p>
            <a:pPr>
              <a:buNone/>
            </a:pPr>
            <a:r>
              <a:rPr lang="en-US" dirty="0"/>
              <a:t>	</a:t>
            </a:r>
            <a:r>
              <a:rPr lang="en-US" b="1" dirty="0">
                <a:solidFill>
                  <a:srgbClr val="FF00FF"/>
                </a:solidFill>
              </a:rPr>
              <a:t>To read, and my blood turned cold like the moon</a:t>
            </a:r>
          </a:p>
          <a:p>
            <a:pPr>
              <a:buNone/>
            </a:pPr>
            <a:br>
              <a:rPr lang="en-US" b="1" dirty="0">
                <a:solidFill>
                  <a:srgbClr val="FF00FF"/>
                </a:solidFill>
              </a:rPr>
            </a:br>
            <a:r>
              <a:rPr lang="en-US" b="1" dirty="0">
                <a:solidFill>
                  <a:srgbClr val="FF00FF"/>
                </a:solidFill>
              </a:rPr>
              <a:t>How often I think of going</a:t>
            </a:r>
            <a:br>
              <a:rPr lang="en-US" b="1" dirty="0">
                <a:solidFill>
                  <a:srgbClr val="FF00FF"/>
                </a:solidFill>
              </a:rPr>
            </a:br>
            <a:endParaRPr lang="en-US" b="1" dirty="0">
              <a:solidFill>
                <a:srgbClr val="FF00FF"/>
              </a:solidFill>
            </a:endParaRPr>
          </a:p>
          <a:p>
            <a:pPr>
              <a:buNone/>
            </a:pPr>
            <a:r>
              <a:rPr lang="en-US" b="1" dirty="0">
                <a:solidFill>
                  <a:srgbClr val="FF00FF"/>
                </a:solidFill>
              </a:rPr>
              <a:t>	There, to peer through blind eyes of windows or</a:t>
            </a:r>
          </a:p>
          <a:p>
            <a:pPr>
              <a:buNone/>
            </a:pPr>
            <a:br>
              <a:rPr lang="en-US" b="1" dirty="0">
                <a:solidFill>
                  <a:srgbClr val="FF00FF"/>
                </a:solidFill>
              </a:rPr>
            </a:br>
            <a:r>
              <a:rPr lang="en-US" b="1" dirty="0">
                <a:solidFill>
                  <a:srgbClr val="FF00FF"/>
                </a:solidFill>
              </a:rPr>
              <a:t>Just listen to the frozen air,</a:t>
            </a:r>
          </a:p>
          <a:p>
            <a:pPr>
              <a:buNone/>
            </a:pPr>
            <a:br>
              <a:rPr lang="en-US" b="1" dirty="0">
                <a:solidFill>
                  <a:srgbClr val="FF00FF"/>
                </a:solidFill>
              </a:rPr>
            </a:br>
            <a:r>
              <a:rPr lang="en-US" b="1" dirty="0">
                <a:solidFill>
                  <a:srgbClr val="FF00FF"/>
                </a:solidFill>
              </a:rPr>
              <a:t>Or in wild despair, pick an armful of</a:t>
            </a:r>
          </a:p>
          <a:p>
            <a:pPr>
              <a:buNone/>
            </a:pPr>
            <a:br>
              <a:rPr lang="en-US" b="1" dirty="0">
                <a:solidFill>
                  <a:srgbClr val="FF00FF"/>
                </a:solidFill>
              </a:rPr>
            </a:br>
            <a:r>
              <a:rPr lang="en-US" b="1" dirty="0">
                <a:solidFill>
                  <a:srgbClr val="FF00FF"/>
                </a:solidFill>
              </a:rPr>
              <a:t>Darkness to bring it here to lie</a:t>
            </a:r>
          </a:p>
          <a:p>
            <a:pPr>
              <a:buNone/>
            </a:pPr>
            <a:br>
              <a:rPr lang="en-US" b="1" dirty="0">
                <a:solidFill>
                  <a:srgbClr val="FF00FF"/>
                </a:solidFill>
              </a:rPr>
            </a:br>
            <a:r>
              <a:rPr lang="en-US" b="1" dirty="0">
                <a:solidFill>
                  <a:srgbClr val="FF00FF"/>
                </a:solidFill>
              </a:rPr>
              <a:t>Behind my bedroom door like a brooding</a:t>
            </a:r>
            <a:br>
              <a:rPr lang="en-US" dirty="0"/>
            </a:br>
            <a:endParaRPr lang="en-US" dirty="0"/>
          </a:p>
        </p:txBody>
      </p:sp>
      <p:pic>
        <p:nvPicPr>
          <p:cNvPr id="4" name="Picture 3" descr="100 Magical Dog Names - DogVills"/>
          <p:cNvPicPr/>
          <p:nvPr/>
        </p:nvPicPr>
        <p:blipFill>
          <a:blip r:embed="rId2" cstate="print"/>
          <a:srcRect/>
          <a:stretch>
            <a:fillRect/>
          </a:stretch>
        </p:blipFill>
        <p:spPr bwMode="auto">
          <a:xfrm>
            <a:off x="7391400" y="4419600"/>
            <a:ext cx="1143000" cy="137242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858000"/>
          </a:xfrm>
          <a:solidFill>
            <a:schemeClr val="accent6">
              <a:lumMod val="20000"/>
              <a:lumOff val="80000"/>
            </a:schemeClr>
          </a:solidFill>
        </p:spPr>
        <p:txBody>
          <a:bodyPr>
            <a:normAutofit fontScale="70000" lnSpcReduction="20000"/>
          </a:bodyPr>
          <a:lstStyle/>
          <a:p>
            <a:pPr algn="ctr" fontAlgn="base">
              <a:buNone/>
            </a:pPr>
            <a:r>
              <a:rPr lang="en-US" b="1" dirty="0">
                <a:solidFill>
                  <a:srgbClr val="C00000"/>
                </a:solidFill>
              </a:rPr>
              <a:t>Desire</a:t>
            </a:r>
          </a:p>
          <a:p>
            <a:pPr fontAlgn="base"/>
            <a:r>
              <a:rPr lang="en-US" sz="3400" b="1" dirty="0">
                <a:solidFill>
                  <a:srgbClr val="0070C0"/>
                </a:solidFill>
                <a:hlinkClick r:id="rId2"/>
              </a:rPr>
              <a:t>The poet expresses her desire to go to her grandmother’s house because she is emotionally attached to it since her childhood</a:t>
            </a:r>
            <a:r>
              <a:rPr lang="en-US" sz="3400" b="1" dirty="0">
                <a:solidFill>
                  <a:srgbClr val="0070C0"/>
                </a:solidFill>
              </a:rPr>
              <a:t>. She wants to look through the </a:t>
            </a:r>
            <a:r>
              <a:rPr lang="en-US" sz="3400" b="1" i="1" dirty="0">
                <a:solidFill>
                  <a:srgbClr val="0070C0"/>
                </a:solidFill>
              </a:rPr>
              <a:t>“blind eyes of windows” </a:t>
            </a:r>
            <a:r>
              <a:rPr lang="en-US" sz="3400" b="1" dirty="0">
                <a:solidFill>
                  <a:srgbClr val="0070C0"/>
                </a:solidFill>
              </a:rPr>
              <a:t>of her grandmother’s house.</a:t>
            </a:r>
          </a:p>
          <a:p>
            <a:pPr fontAlgn="base"/>
            <a:r>
              <a:rPr lang="en-US" sz="3400" b="1" dirty="0">
                <a:solidFill>
                  <a:srgbClr val="0070C0"/>
                </a:solidFill>
              </a:rPr>
              <a:t>The term </a:t>
            </a:r>
            <a:r>
              <a:rPr lang="en-US" sz="3400" b="1" i="1" dirty="0">
                <a:solidFill>
                  <a:srgbClr val="0070C0"/>
                </a:solidFill>
              </a:rPr>
              <a:t>“blind eyes of windows”</a:t>
            </a:r>
            <a:r>
              <a:rPr lang="en-US" sz="3400" b="1" dirty="0">
                <a:solidFill>
                  <a:srgbClr val="0070C0"/>
                </a:solidFill>
              </a:rPr>
              <a:t> means that there is no one (in other words, her grandmother) in the house to look for. She also desires to listen to </a:t>
            </a:r>
            <a:r>
              <a:rPr lang="en-US" sz="3400" b="1" i="1" dirty="0">
                <a:solidFill>
                  <a:srgbClr val="0070C0"/>
                </a:solidFill>
              </a:rPr>
              <a:t>“the frozen air”</a:t>
            </a:r>
            <a:r>
              <a:rPr lang="en-US" sz="3400" b="1" dirty="0">
                <a:solidFill>
                  <a:srgbClr val="0070C0"/>
                </a:solidFill>
              </a:rPr>
              <a:t> of that house. </a:t>
            </a:r>
            <a:r>
              <a:rPr lang="en-US" sz="3400" b="1" i="1" dirty="0">
                <a:solidFill>
                  <a:srgbClr val="0070C0"/>
                </a:solidFill>
              </a:rPr>
              <a:t>“Frozen Air”</a:t>
            </a:r>
            <a:r>
              <a:rPr lang="en-US" sz="3400" b="1" dirty="0">
                <a:solidFill>
                  <a:srgbClr val="0070C0"/>
                </a:solidFill>
              </a:rPr>
              <a:t> probably means that that the house is locked and the fresh air has not moved in.</a:t>
            </a:r>
          </a:p>
          <a:p>
            <a:pPr fontAlgn="base"/>
            <a:r>
              <a:rPr lang="en-US" sz="3400" b="1" dirty="0">
                <a:solidFill>
                  <a:srgbClr val="0070C0"/>
                </a:solidFill>
              </a:rPr>
              <a:t>In my views, the </a:t>
            </a:r>
            <a:r>
              <a:rPr lang="en-US" sz="3400" b="1" dirty="0">
                <a:solidFill>
                  <a:srgbClr val="0070C0"/>
                </a:solidFill>
                <a:hlinkClick r:id="rId3"/>
              </a:rPr>
              <a:t>poet desires to move into her thoughts</a:t>
            </a:r>
            <a:r>
              <a:rPr lang="en-US" sz="3400" b="1" dirty="0">
                <a:solidFill>
                  <a:srgbClr val="0070C0"/>
                </a:solidFill>
              </a:rPr>
              <a:t> which are buried deep inside her heart and no air has blown into it. Thus the grandmother’s house here is rather a sweet memory that she wants to recall.</a:t>
            </a:r>
          </a:p>
          <a:p>
            <a:pPr fontAlgn="base"/>
            <a:r>
              <a:rPr lang="en-US" sz="3400" b="1" dirty="0">
                <a:solidFill>
                  <a:srgbClr val="0070C0"/>
                </a:solidFill>
              </a:rPr>
              <a:t>The poet further says that she wants to bring the darkness of her grandmother’s house with her </a:t>
            </a:r>
            <a:r>
              <a:rPr lang="en-US" sz="3400" b="1" i="1" dirty="0">
                <a:solidFill>
                  <a:srgbClr val="0070C0"/>
                </a:solidFill>
              </a:rPr>
              <a:t>“in wild despair”</a:t>
            </a:r>
            <a:r>
              <a:rPr lang="en-US" sz="3400" b="1" dirty="0">
                <a:solidFill>
                  <a:srgbClr val="0070C0"/>
                </a:solidFill>
              </a:rPr>
              <a:t> i.e. in her troubled life.</a:t>
            </a:r>
          </a:p>
          <a:p>
            <a:pPr fontAlgn="base"/>
            <a:r>
              <a:rPr lang="en-US" sz="3400" b="1" dirty="0">
                <a:solidFill>
                  <a:srgbClr val="0070C0"/>
                </a:solidFill>
              </a:rPr>
              <a:t>The line makes it clear that her grandmother was very protective. And now that she feels insecure, even the darkness of her grandmother’s house, which is though unpleasant like cold moon comforts her.</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217</Words>
  <Application>Microsoft Office PowerPoint</Application>
  <PresentationFormat>On-screen Show (4:3)</PresentationFormat>
  <Paragraphs>41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ARUNKUMAR</dc:creator>
  <cp:lastModifiedBy>glchristinamartha@gmail.com</cp:lastModifiedBy>
  <cp:revision>14</cp:revision>
  <dcterms:created xsi:type="dcterms:W3CDTF">2020-09-17T03:39:38Z</dcterms:created>
  <dcterms:modified xsi:type="dcterms:W3CDTF">2023-04-08T12:44:56Z</dcterms:modified>
</cp:coreProperties>
</file>